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5A98E6-2DEE-4C65-A7FD-DCE0B934188E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D55EAD-0C06-442E-91B5-EDC6964F06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E9A613-FB10-42DF-8AB0-4AB99B82FD9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92B25-DB83-4D35-9631-4ADDFC065B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uwsp.edu/geo/faculty/ritter/images/atmosphere/clouds/wea00039_altocumulus_noaa_Ralph_Kresg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wsp.edu/geo/faculty/ritter/images/atmosphere/clouds/wea02044_stratocumulus_NOAA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11-3 Moisture in the Atmosphere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Clouds</a:t>
            </a:r>
          </a:p>
          <a:p>
            <a:pPr lvl="1"/>
            <a:r>
              <a:rPr lang="en-US" dirty="0" smtClean="0"/>
              <a:t>Because of cooler temps, may be formed from liquid water or ice crystals</a:t>
            </a:r>
          </a:p>
          <a:p>
            <a:pPr lvl="1"/>
            <a:r>
              <a:rPr lang="en-US" dirty="0" smtClean="0"/>
              <a:t>Altocumulus, altostratus</a:t>
            </a:r>
          </a:p>
          <a:p>
            <a:pPr lvl="1"/>
            <a:r>
              <a:rPr lang="en-US" dirty="0" smtClean="0"/>
              <a:t>Mild precipitation</a:t>
            </a:r>
          </a:p>
          <a:p>
            <a:pPr lvl="1"/>
            <a:endParaRPr lang="en-US" dirty="0"/>
          </a:p>
        </p:txBody>
      </p:sp>
      <p:pic>
        <p:nvPicPr>
          <p:cNvPr id="4" name="Picture 5" descr="Altocumulus clou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697130"/>
            <a:ext cx="4619625" cy="2865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Clouds</a:t>
            </a:r>
          </a:p>
          <a:p>
            <a:pPr lvl="1"/>
            <a:r>
              <a:rPr lang="en-US" dirty="0" smtClean="0"/>
              <a:t>Because of high altitude, clouds are from ice crystals</a:t>
            </a:r>
          </a:p>
          <a:p>
            <a:pPr lvl="1"/>
            <a:r>
              <a:rPr lang="en-US" dirty="0" smtClean="0"/>
              <a:t>Wispy and distinct appearance</a:t>
            </a:r>
          </a:p>
          <a:p>
            <a:pPr lvl="1"/>
            <a:r>
              <a:rPr lang="en-US" dirty="0" smtClean="0"/>
              <a:t>Varies in thickness</a:t>
            </a:r>
          </a:p>
        </p:txBody>
      </p:sp>
      <p:pic>
        <p:nvPicPr>
          <p:cNvPr id="4" name="Picture 7" descr="cr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05200"/>
            <a:ext cx="4838700" cy="3071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Clouds: Vertical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If unstable, cumulus cloud will be warmer that air </a:t>
            </a:r>
          </a:p>
          <a:p>
            <a:r>
              <a:rPr lang="en-US" dirty="0" smtClean="0"/>
              <a:t>Will grow &amp; rise while condensing water vapor warms air around it: Latent Heat</a:t>
            </a:r>
          </a:p>
          <a:p>
            <a:r>
              <a:rPr lang="en-US" dirty="0" smtClean="0"/>
              <a:t>May reach up to 18,000 meters</a:t>
            </a:r>
          </a:p>
          <a:p>
            <a:r>
              <a:rPr lang="en-US" dirty="0" smtClean="0"/>
              <a:t>Top forms ice crystals, wind spreads to an “Anvil” shape</a:t>
            </a:r>
          </a:p>
          <a:p>
            <a:r>
              <a:rPr lang="en-US" dirty="0" smtClean="0"/>
              <a:t>Thunderstorms</a:t>
            </a:r>
          </a:p>
          <a:p>
            <a:endParaRPr lang="en-US" dirty="0"/>
          </a:p>
        </p:txBody>
      </p:sp>
      <p:pic>
        <p:nvPicPr>
          <p:cNvPr id="2050" name="Picture 2" descr="http://t3.gstatic.com/images?q=tbn:Vmo_N-tcq9Io0M:http://www.meted.ucar.edu/fire/s290/unit6/media/graphics/nonadiabatic_cloud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235356"/>
            <a:ext cx="3467100" cy="2432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droplets collide, join together to form larger droplets</a:t>
            </a:r>
          </a:p>
          <a:p>
            <a:pPr lvl="1"/>
            <a:r>
              <a:rPr lang="en-US" b="1" dirty="0" smtClean="0"/>
              <a:t>Coalescence</a:t>
            </a:r>
          </a:p>
          <a:p>
            <a:r>
              <a:rPr lang="en-US" dirty="0" smtClean="0"/>
              <a:t>Gravity takes over and when heavy enough, droplet falls as precipitation</a:t>
            </a:r>
          </a:p>
          <a:p>
            <a:pPr lvl="1"/>
            <a:r>
              <a:rPr lang="en-US" dirty="0" smtClean="0"/>
              <a:t>Snow, rain, sleet, hail</a:t>
            </a:r>
          </a:p>
          <a:p>
            <a:r>
              <a:rPr lang="en-US" dirty="0" smtClean="0"/>
              <a:t>Water </a:t>
            </a:r>
            <a:r>
              <a:rPr lang="en-US" dirty="0" err="1" smtClean="0"/>
              <a:t>Cylce</a:t>
            </a:r>
            <a:endParaRPr lang="en-US" dirty="0" smtClean="0"/>
          </a:p>
          <a:p>
            <a:pPr lvl="2"/>
            <a:r>
              <a:rPr lang="en-US" sz="2000" dirty="0" smtClean="0"/>
              <a:t>Precipitation </a:t>
            </a:r>
            <a:r>
              <a:rPr lang="en-US" sz="2000" dirty="0" smtClean="0">
                <a:sym typeface="Wingdings" pitchFamily="2" charset="2"/>
              </a:rPr>
              <a:t> Runoff  Evaporation  Condensation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generally contains the same amount of water vapor</a:t>
            </a:r>
          </a:p>
          <a:p>
            <a:r>
              <a:rPr lang="en-US" dirty="0" smtClean="0"/>
              <a:t>Warm air rising and cool air sinking</a:t>
            </a:r>
          </a:p>
          <a:p>
            <a:pPr lvl="1"/>
            <a:r>
              <a:rPr lang="en-US" dirty="0" smtClean="0"/>
              <a:t>Tendency to rise or sink is called what?</a:t>
            </a:r>
          </a:p>
          <a:p>
            <a:pPr lvl="1"/>
            <a:r>
              <a:rPr lang="en-US" b="1" dirty="0" smtClean="0"/>
              <a:t>Buoyancy</a:t>
            </a:r>
          </a:p>
          <a:p>
            <a:r>
              <a:rPr lang="en-US" dirty="0" smtClean="0"/>
              <a:t>Small particles in the atmosphere from which cloud droplets can formed are called what?</a:t>
            </a:r>
          </a:p>
          <a:p>
            <a:r>
              <a:rPr lang="en-US" b="1" dirty="0" smtClean="0"/>
              <a:t>Condensation Nuclei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Orographic</a:t>
            </a:r>
            <a:r>
              <a:rPr lang="en-US" dirty="0" smtClean="0"/>
              <a:t> lifting</a:t>
            </a:r>
          </a:p>
          <a:p>
            <a:pPr lvl="1"/>
            <a:r>
              <a:rPr lang="en-US" dirty="0" smtClean="0"/>
              <a:t>Cloud formation over a _______________</a:t>
            </a:r>
          </a:p>
          <a:p>
            <a:pPr lvl="1"/>
            <a:r>
              <a:rPr lang="en-US" dirty="0" smtClean="0"/>
              <a:t>Air rises and cools</a:t>
            </a:r>
          </a:p>
          <a:p>
            <a:pPr lvl="1"/>
            <a:endParaRPr lang="en-US" dirty="0"/>
          </a:p>
        </p:txBody>
      </p:sp>
      <p:pic>
        <p:nvPicPr>
          <p:cNvPr id="11268" name="Picture 4" descr="http://web.mst.edu/~rogersda/umrcourses/ge301/press&amp;siever12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352800"/>
            <a:ext cx="6762750" cy="325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of an air mass to resist rising</a:t>
            </a:r>
          </a:p>
          <a:p>
            <a:pPr lvl="1"/>
            <a:r>
              <a:rPr lang="en-US" dirty="0" smtClean="0"/>
              <a:t>Unstable if air is cooler than surface beneath it</a:t>
            </a:r>
          </a:p>
          <a:p>
            <a:pPr lvl="1"/>
            <a:r>
              <a:rPr lang="en-US" dirty="0" smtClean="0"/>
              <a:t>Heat flows from the warmer surface to the cooler air</a:t>
            </a:r>
          </a:p>
          <a:p>
            <a:pPr lvl="1"/>
            <a:r>
              <a:rPr lang="en-US" dirty="0" smtClean="0"/>
              <a:t>Less dense air mass rises- if enough: produces thunderclouds</a:t>
            </a:r>
          </a:p>
          <a:p>
            <a:endParaRPr lang="en-US" dirty="0"/>
          </a:p>
        </p:txBody>
      </p:sp>
      <p:pic>
        <p:nvPicPr>
          <p:cNvPr id="10242" name="Picture 2" descr="http://t1.gstatic.com/images?q=tbn:274pNo9z_2eDnM:http://www.meted.ucar.edu/fire/s290/unit6/media/graphics/DI01628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784980"/>
            <a:ext cx="4000500" cy="280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Latent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As water vapor condenses, ____________ is released</a:t>
            </a:r>
          </a:p>
          <a:p>
            <a:r>
              <a:rPr lang="en-US" dirty="0" smtClean="0"/>
              <a:t>The energy needed to change liquid to gas is stored and not released until condensation occurs</a:t>
            </a:r>
          </a:p>
          <a:p>
            <a:r>
              <a:rPr lang="en-US" b="1" dirty="0" smtClean="0"/>
              <a:t>Latent Heat</a:t>
            </a:r>
          </a:p>
          <a:p>
            <a:pPr lvl="1"/>
            <a:r>
              <a:rPr lang="en-US" dirty="0" smtClean="0"/>
              <a:t>Provides energy to a weather system increasing intensity</a:t>
            </a:r>
            <a:endParaRPr lang="en-US" dirty="0"/>
          </a:p>
        </p:txBody>
      </p:sp>
      <p:pic>
        <p:nvPicPr>
          <p:cNvPr id="9218" name="Picture 2" descr="http://apollo.lsc.vsc.edu/classes/met130/notes/chapter2/graphics/latent_heat_s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67236"/>
            <a:ext cx="4476750" cy="2917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Formed when rising air reaches LCL</a:t>
            </a:r>
          </a:p>
          <a:p>
            <a:pPr lvl="1"/>
            <a:r>
              <a:rPr lang="en-US" dirty="0" smtClean="0"/>
              <a:t>Water vapor condenses into droplets of liquid water or ice</a:t>
            </a:r>
          </a:p>
          <a:p>
            <a:pPr lvl="1"/>
            <a:r>
              <a:rPr lang="en-US" dirty="0" smtClean="0"/>
              <a:t>Takes place at different altitudes</a:t>
            </a:r>
          </a:p>
          <a:p>
            <a:pPr lvl="1"/>
            <a:r>
              <a:rPr lang="en-US" dirty="0" smtClean="0"/>
              <a:t>Fog: at earth’s surface</a:t>
            </a:r>
            <a:endParaRPr lang="en-US" dirty="0"/>
          </a:p>
        </p:txBody>
      </p:sp>
      <p:pic>
        <p:nvPicPr>
          <p:cNvPr id="8194" name="Picture 2" descr="http://www.vivoscuola.it/US/RSIGPP3202/umidita/lezioni/formatio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57600"/>
            <a:ext cx="3771900" cy="302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out the cloud type chart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438400"/>
          <a:ext cx="75438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71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Shape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Cirro</a:t>
                      </a:r>
                      <a:r>
                        <a:rPr lang="en-US" sz="2000" dirty="0" smtClean="0"/>
                        <a:t>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Cirrus: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Alto: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Cumulus: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Strato</a:t>
                      </a:r>
                      <a:r>
                        <a:rPr lang="en-US" sz="2000" dirty="0" smtClean="0"/>
                        <a:t>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Stratus: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Nimbus: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305800" cy="461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908367">
                <a:tc>
                  <a:txBody>
                    <a:bodyPr/>
                    <a:lstStyle/>
                    <a:p>
                      <a:r>
                        <a:rPr lang="en-US" dirty="0" smtClean="0"/>
                        <a:t>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</a:tr>
              <a:tr h="908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Cirro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: 6000m+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Cirrus: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“hair” - whispy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08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Alto: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2000m-6000m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Cumulus: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“pile”-puffy, lumpy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08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Strato: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-2000m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Stratus: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“layer”- sheets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08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Nimbus: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“cloud”- low, grey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Clouds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Low Clouds</a:t>
            </a:r>
          </a:p>
          <a:p>
            <a:pPr lvl="1"/>
            <a:r>
              <a:rPr lang="en-US" dirty="0" smtClean="0"/>
              <a:t>Water droplets</a:t>
            </a:r>
            <a:endParaRPr lang="en-US" b="1" dirty="0" smtClean="0"/>
          </a:p>
          <a:p>
            <a:pPr lvl="1"/>
            <a:r>
              <a:rPr lang="en-US" dirty="0" smtClean="0"/>
              <a:t>If air stays cold, wind will spread it horizontally</a:t>
            </a:r>
          </a:p>
          <a:p>
            <a:pPr lvl="2"/>
            <a:r>
              <a:rPr lang="en-US" dirty="0" smtClean="0"/>
              <a:t>Stratocumulus</a:t>
            </a:r>
          </a:p>
          <a:p>
            <a:pPr lvl="1"/>
            <a:r>
              <a:rPr lang="en-US" dirty="0" smtClean="0"/>
              <a:t>Covers much of the sky at a given area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5" descr="stratocumulus clou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663950"/>
            <a:ext cx="4457700" cy="295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387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11-3 Moisture in the Atmosphere</vt:lpstr>
      <vt:lpstr>Cloud formation</vt:lpstr>
      <vt:lpstr>Cloud formation</vt:lpstr>
      <vt:lpstr>Cloud Stability</vt:lpstr>
      <vt:lpstr>Latent Heat</vt:lpstr>
      <vt:lpstr>Cloud Formation</vt:lpstr>
      <vt:lpstr>Chart</vt:lpstr>
      <vt:lpstr>Slide 8</vt:lpstr>
      <vt:lpstr>Clouds </vt:lpstr>
      <vt:lpstr>Clouds </vt:lpstr>
      <vt:lpstr>Clouds</vt:lpstr>
      <vt:lpstr>Clouds: Vertical Development</vt:lpstr>
      <vt:lpstr>Precipitation</vt:lpstr>
    </vt:vector>
  </TitlesOfParts>
  <Company>Baltic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11-3 Moisture in the Atmosphere</dc:title>
  <dc:creator>Baltic</dc:creator>
  <cp:lastModifiedBy>Baltic</cp:lastModifiedBy>
  <cp:revision>12</cp:revision>
  <dcterms:created xsi:type="dcterms:W3CDTF">2010-11-18T15:35:11Z</dcterms:created>
  <dcterms:modified xsi:type="dcterms:W3CDTF">2010-11-18T18:16:10Z</dcterms:modified>
</cp:coreProperties>
</file>